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embeddedFontLst>
    <p:embeddedFont>
      <p:font typeface="Century Gothic" pitchFamily="34" charset="0"/>
      <p:regular r:id="rId14"/>
      <p:bold r:id="rId15"/>
      <p:italic r:id="rId16"/>
      <p:boldItalic r:id="rId17"/>
    </p:embeddedFont>
    <p:embeddedFont>
      <p:font typeface="Book Antiqua" pitchFamily="18" charset="0"/>
      <p:regular r:id="rId18"/>
      <p:bold r:id="rId19"/>
      <p:italic r:id="rId20"/>
      <p:boldItalic r:id="rId2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font" Target="fonts/font8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9D011E7-B7EE-493D-847F-9E9588D98EF5}" type="slidenum">
              <a:rPr lang="en-US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en-US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69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5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81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339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19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1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6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682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016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5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33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5668295-3E29-4710-96F1-BC84FF5D9523}" type="datetimeFigureOut">
              <a:rPr lang="en-US" smtClean="0">
                <a:solidFill>
                  <a:srgbClr val="564B3C"/>
                </a:solidFill>
              </a:rPr>
              <a:pPr/>
              <a:t>8/11/2012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9D011E7-B7EE-493D-847F-9E9588D98EF5}" type="slidenum">
              <a:rPr lang="en-US" smtClean="0">
                <a:solidFill>
                  <a:srgbClr val="564B3C"/>
                </a:solidFill>
              </a:rPr>
              <a:pPr/>
              <a:t>‹#›</a:t>
            </a:fld>
            <a:endParaRPr lang="en-US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58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Reaction To Truth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Previously:</a:t>
            </a:r>
          </a:p>
          <a:p>
            <a:pPr lvl="1"/>
            <a:r>
              <a:rPr lang="en-US" sz="2400" dirty="0" smtClean="0"/>
              <a:t>Reaction = response</a:t>
            </a:r>
          </a:p>
          <a:p>
            <a:pPr lvl="1"/>
            <a:r>
              <a:rPr lang="en-US" sz="2400" dirty="0" smtClean="0"/>
              <a:t>Truth = entire word of God</a:t>
            </a:r>
          </a:p>
          <a:p>
            <a:pPr lvl="1"/>
            <a:r>
              <a:rPr lang="en-US" sz="2400" baseline="30000" dirty="0" smtClean="0"/>
              <a:t>1</a:t>
            </a:r>
            <a:r>
              <a:rPr lang="en-US" sz="2400" dirty="0" smtClean="0"/>
              <a:t>The reaction of rage</a:t>
            </a:r>
          </a:p>
          <a:p>
            <a:pPr lvl="1"/>
            <a:r>
              <a:rPr lang="en-US" sz="2400" baseline="30000" dirty="0" smtClean="0"/>
              <a:t>2</a:t>
            </a:r>
            <a:r>
              <a:rPr lang="en-US" sz="2400" dirty="0" smtClean="0"/>
              <a:t>The reaction of indifference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191000" y="1295400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bg1"/>
                </a:solidFill>
              </a:rPr>
              <a:t>Part 2</a:t>
            </a:r>
            <a:endParaRPr 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308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Like Reaction…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The Samaritans (Acts 8:12)</a:t>
            </a:r>
          </a:p>
          <a:p>
            <a:r>
              <a:rPr lang="en-US" sz="2800" dirty="0" smtClean="0"/>
              <a:t>The Eunuch (Acts 8:26-39)</a:t>
            </a:r>
          </a:p>
          <a:p>
            <a:r>
              <a:rPr lang="en-US" sz="2800" dirty="0" smtClean="0"/>
              <a:t>Cornelius (Acts 10:1-48)</a:t>
            </a:r>
          </a:p>
          <a:p>
            <a:r>
              <a:rPr lang="en-US" sz="2800" dirty="0" smtClean="0"/>
              <a:t>The </a:t>
            </a:r>
            <a:r>
              <a:rPr lang="en-US" sz="2800" dirty="0" err="1" smtClean="0"/>
              <a:t>Bereans</a:t>
            </a:r>
            <a:r>
              <a:rPr lang="en-US" sz="2800" dirty="0" smtClean="0"/>
              <a:t> (Acts 17:10-12)</a:t>
            </a:r>
          </a:p>
          <a:p>
            <a:r>
              <a:rPr lang="en-US" sz="2800" dirty="0" smtClean="0"/>
              <a:t>The Corinthians (Acts 18:8)</a:t>
            </a:r>
          </a:p>
          <a:p>
            <a:r>
              <a:rPr lang="en-US" sz="2800" dirty="0" smtClean="0"/>
              <a:t>The Ephesians (Acts 19:1-5)</a:t>
            </a:r>
          </a:p>
        </p:txBody>
      </p:sp>
    </p:spTree>
    <p:extLst>
      <p:ext uri="{BB962C8B-B14F-4D97-AF65-F5344CB8AC3E}">
        <p14:creationId xmlns:p14="http://schemas.microsoft.com/office/powerpoint/2010/main" val="362211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Your Reaction To God’s Truth Regarding…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257800" cy="5257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Marriage (Heb. 13:4; 1 Cor. 7:1-5)</a:t>
            </a:r>
          </a:p>
          <a:p>
            <a:r>
              <a:rPr lang="en-US" dirty="0" smtClean="0"/>
              <a:t>Divorce (Matt. 19:9)</a:t>
            </a:r>
          </a:p>
          <a:p>
            <a:r>
              <a:rPr lang="en-US" dirty="0" smtClean="0"/>
              <a:t>Worldliness (Jas. 4:4)</a:t>
            </a:r>
          </a:p>
          <a:p>
            <a:r>
              <a:rPr lang="en-US" dirty="0" smtClean="0"/>
              <a:t>Assembling (Heb. 10:25)</a:t>
            </a:r>
          </a:p>
          <a:p>
            <a:r>
              <a:rPr lang="en-US" dirty="0" smtClean="0"/>
              <a:t>Giving (1 Cor. 16:1, 2)</a:t>
            </a:r>
          </a:p>
          <a:p>
            <a:r>
              <a:rPr lang="en-US" dirty="0" smtClean="0"/>
              <a:t>The nature of the work of the church (Rom. 14:17; 1 Cor. 11:34)</a:t>
            </a:r>
          </a:p>
          <a:p>
            <a:r>
              <a:rPr lang="en-US" dirty="0" smtClean="0"/>
              <a:t>Repentance (Acts 17:30, 31)</a:t>
            </a:r>
          </a:p>
          <a:p>
            <a:r>
              <a:rPr lang="en-US" dirty="0" smtClean="0"/>
              <a:t>Baptism (1 Pet. 3:21)</a:t>
            </a:r>
          </a:p>
          <a:p>
            <a:r>
              <a:rPr lang="en-US" dirty="0" smtClean="0"/>
              <a:t>Worship in spirit and truth (Jn. 4:24)</a:t>
            </a:r>
          </a:p>
          <a:p>
            <a:r>
              <a:rPr lang="en-US" dirty="0" smtClean="0"/>
              <a:t>Membership (Rom. 12:4, 5; Acts 5:13; 9:26)</a:t>
            </a:r>
          </a:p>
          <a:p>
            <a:r>
              <a:rPr lang="en-US" dirty="0" smtClean="0"/>
              <a:t>Hell (2 Thess. 1:6-10)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90726" y="1894344"/>
            <a:ext cx="297228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prstClr val="white"/>
                </a:solidFill>
              </a:rPr>
              <a:t>Enraged</a:t>
            </a:r>
          </a:p>
          <a:p>
            <a:pPr algn="ctr"/>
            <a:r>
              <a:rPr lang="en-US" sz="2400" b="1" dirty="0">
                <a:solidFill>
                  <a:prstClr val="white"/>
                </a:solidFill>
              </a:rPr>
              <a:t>Indifference</a:t>
            </a:r>
          </a:p>
          <a:p>
            <a:pPr algn="ctr"/>
            <a:r>
              <a:rPr lang="en-US" sz="2400" b="1" dirty="0">
                <a:solidFill>
                  <a:prstClr val="white"/>
                </a:solidFill>
              </a:rPr>
              <a:t>Procrastination</a:t>
            </a:r>
          </a:p>
          <a:p>
            <a:pPr algn="ctr"/>
            <a:r>
              <a:rPr lang="en-US" sz="2400" b="1" dirty="0">
                <a:solidFill>
                  <a:prstClr val="white"/>
                </a:solidFill>
              </a:rPr>
              <a:t>Decline</a:t>
            </a:r>
          </a:p>
          <a:p>
            <a:pPr algn="ctr"/>
            <a:r>
              <a:rPr lang="en-US" sz="2400" b="1" dirty="0">
                <a:solidFill>
                  <a:prstClr val="white"/>
                </a:solidFill>
              </a:rPr>
              <a:t>Wresting Scriptures</a:t>
            </a:r>
          </a:p>
          <a:p>
            <a:pPr algn="ctr"/>
            <a:r>
              <a:rPr lang="en-US" sz="2400" b="1" dirty="0">
                <a:solidFill>
                  <a:prstClr val="white"/>
                </a:solidFill>
              </a:rPr>
              <a:t>Gladly Accept</a:t>
            </a:r>
          </a:p>
          <a:p>
            <a:pPr algn="ctr"/>
            <a:endParaRPr lang="en-US" sz="2400" b="1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62800" y="4038600"/>
            <a:ext cx="54053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796451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Your Reaction To God’s Truth Does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“He who rejects Me, and does not receive My words, has that which judges him—the word that I have spoken will judge him in the last day” (Jn. 12:48)</a:t>
            </a:r>
          </a:p>
        </p:txBody>
      </p:sp>
    </p:spTree>
    <p:extLst>
      <p:ext uri="{BB962C8B-B14F-4D97-AF65-F5344CB8AC3E}">
        <p14:creationId xmlns:p14="http://schemas.microsoft.com/office/powerpoint/2010/main" val="15948986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2" y="3124200"/>
            <a:ext cx="7812088" cy="1362075"/>
          </a:xfrm>
        </p:spPr>
        <p:txBody>
          <a:bodyPr/>
          <a:lstStyle/>
          <a:p>
            <a:r>
              <a:rPr lang="en-US" dirty="0" smtClean="0"/>
              <a:t>3) The Response:  </a:t>
            </a:r>
            <a:r>
              <a:rPr lang="en-US" b="1" dirty="0" smtClean="0">
                <a:solidFill>
                  <a:srgbClr val="C00000"/>
                </a:solidFill>
              </a:rPr>
              <a:t>Procrastinate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36456" y="4657817"/>
            <a:ext cx="7696200" cy="5237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Steven\AppData\Local\Microsoft\Windows\Temporary Internet Files\Content.IE5\WEPMRQFP\MC9000199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28600"/>
            <a:ext cx="3157011" cy="264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81497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Procrastination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Is a killer of multitudes</a:t>
            </a:r>
          </a:p>
          <a:p>
            <a:pPr lvl="1"/>
            <a:r>
              <a:rPr lang="en-US" sz="2400" dirty="0" smtClean="0"/>
              <a:t>Felix reacted with “fear” but still put it off (Acts 24:24, 25)</a:t>
            </a:r>
          </a:p>
          <a:p>
            <a:pPr lvl="1"/>
            <a:r>
              <a:rPr lang="en-US" sz="2400" dirty="0" smtClean="0"/>
              <a:t>Many men delay in their response for the same reasons people are indifferent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Contrast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/>
              <a:t>Psalm 119:57-60:</a:t>
            </a:r>
          </a:p>
          <a:p>
            <a:pPr marL="914400" lvl="2" indent="0">
              <a:buNone/>
            </a:pPr>
            <a:r>
              <a:rPr lang="en-US" sz="2000" dirty="0" smtClean="0"/>
              <a:t>57  </a:t>
            </a:r>
            <a:r>
              <a:rPr lang="en-US" sz="2000" dirty="0" err="1" smtClean="0"/>
              <a:t>HETH</a:t>
            </a:r>
            <a:r>
              <a:rPr lang="en-US" sz="2000" dirty="0" smtClean="0"/>
              <a:t>. You are my portion, O LORD; I have said that I would keep Your words.</a:t>
            </a:r>
          </a:p>
          <a:p>
            <a:pPr marL="914400" lvl="2" indent="0">
              <a:buNone/>
            </a:pPr>
            <a:r>
              <a:rPr lang="en-US" sz="2000" dirty="0" smtClean="0"/>
              <a:t>58  I entreated Your favor with my whole heart; Be merciful to me according to Your word.</a:t>
            </a:r>
          </a:p>
          <a:p>
            <a:pPr marL="914400" lvl="2" indent="0">
              <a:buNone/>
            </a:pPr>
            <a:r>
              <a:rPr lang="en-US" sz="2000" dirty="0" smtClean="0"/>
              <a:t>59  I thought about my ways, And turned my feet to Your testimonies.</a:t>
            </a:r>
          </a:p>
          <a:p>
            <a:pPr marL="914400" lvl="2" indent="0">
              <a:buNone/>
            </a:pPr>
            <a:r>
              <a:rPr lang="en-US" sz="2000" dirty="0" smtClean="0"/>
              <a:t>60  I made haste, and did not delay To keep Your commandments.</a:t>
            </a:r>
          </a:p>
        </p:txBody>
      </p:sp>
    </p:spTree>
    <p:extLst>
      <p:ext uri="{BB962C8B-B14F-4D97-AF65-F5344CB8AC3E}">
        <p14:creationId xmlns:p14="http://schemas.microsoft.com/office/powerpoint/2010/main" val="3707917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2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25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4) The Response:  </a:t>
            </a:r>
            <a:r>
              <a:rPr lang="en-US" b="1" dirty="0" smtClean="0">
                <a:solidFill>
                  <a:srgbClr val="C00000"/>
                </a:solidFill>
              </a:rPr>
              <a:t>Decline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Steven\AppData\Local\Microsoft\Windows\Temporary Internet Files\Content.IE5\7T28N4XJ\MC90044132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340959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People Decline Christ For Many Reasons; </a:t>
            </a:r>
            <a:br>
              <a:rPr lang="en-US" dirty="0" smtClean="0"/>
            </a:br>
            <a:r>
              <a:rPr lang="en-US" i="1" dirty="0" smtClean="0">
                <a:latin typeface="Adobe Caslon Pro" pitchFamily="18" charset="0"/>
              </a:rPr>
              <a:t>A </a:t>
            </a:r>
            <a:r>
              <a:rPr lang="en-US" i="1" cap="none" dirty="0" smtClean="0">
                <a:latin typeface="Adobe Caslon Pro" pitchFamily="18" charset="0"/>
              </a:rPr>
              <a:t>Major Danger In Worldly Achievement</a:t>
            </a:r>
            <a:endParaRPr lang="en-US" i="1" cap="none" dirty="0">
              <a:latin typeface="Adobe Caslon Pro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Sorrow for what would be lost rather than what is gained</a:t>
            </a:r>
          </a:p>
          <a:p>
            <a:pPr lvl="1"/>
            <a:r>
              <a:rPr lang="en-US" sz="2400" b="1" dirty="0" smtClean="0">
                <a:solidFill>
                  <a:schemeClr val="tx1"/>
                </a:solidFill>
              </a:rPr>
              <a:t>Matthew 19:16-22</a:t>
            </a:r>
          </a:p>
          <a:p>
            <a:pPr lvl="2"/>
            <a:r>
              <a:rPr lang="en-US" sz="2400" dirty="0" smtClean="0"/>
              <a:t>Gain through loss is not attractive to many but some will make that exchange (19:29; Mk. 8:35; Phil. 3:8)!</a:t>
            </a:r>
          </a:p>
          <a:p>
            <a:pPr lvl="2"/>
            <a:r>
              <a:rPr lang="en-US" sz="2400" dirty="0" smtClean="0"/>
              <a:t>Mind on earthly things (Phil. 3:19)</a:t>
            </a:r>
          </a:p>
          <a:p>
            <a:pPr lvl="2"/>
            <a:endParaRPr lang="en-US" sz="2400" dirty="0" smtClean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978364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The Response:  </a:t>
            </a:r>
            <a:r>
              <a:rPr lang="en-US" b="1" dirty="0" smtClean="0">
                <a:solidFill>
                  <a:srgbClr val="C00000"/>
                </a:solidFill>
              </a:rPr>
              <a:t>Wrest The Scriptures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3" name="Picture 3" descr="C:\Users\Steven\AppData\Local\Microsoft\Windows\Temporary Internet Files\Content.IE5\7T28N4XJ\MP90038485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 trans="32000" pencilSize="3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053" y="381000"/>
            <a:ext cx="3513347" cy="25664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5140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People Don’t Like It, They Change It!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Some among the Galatians (Gal. 1:6-9)</a:t>
            </a:r>
          </a:p>
          <a:p>
            <a:r>
              <a:rPr lang="en-US" sz="2800" dirty="0" smtClean="0"/>
              <a:t>The danger that faced Corinth (2 Cor. 11:4)</a:t>
            </a:r>
          </a:p>
          <a:p>
            <a:r>
              <a:rPr lang="en-US" sz="2800" dirty="0" smtClean="0"/>
              <a:t>An adversary against gospel preachers (2 Tim. 4:2-4)</a:t>
            </a:r>
          </a:p>
          <a:p>
            <a:r>
              <a:rPr lang="en-US" sz="2800" dirty="0" smtClean="0"/>
              <a:t>The effect is DESTRUCTION (2 Pet. 3:14-18)</a:t>
            </a:r>
          </a:p>
          <a:p>
            <a:pPr lvl="1"/>
            <a:r>
              <a:rPr lang="en-US" sz="2400" dirty="0" smtClean="0"/>
              <a:t>The need to grow so we don’t fall!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884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6) The Response:  </a:t>
            </a:r>
            <a:r>
              <a:rPr lang="en-US" b="1" dirty="0" smtClean="0">
                <a:solidFill>
                  <a:srgbClr val="00B050"/>
                </a:solidFill>
              </a:rPr>
              <a:t>Gladly Accept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Steven\AppData\Local\Microsoft\Windows\Temporary Internet Files\Content.IE5\WEPMRQFP\MC90044132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04800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35680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Early Converts On Pentecost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/>
              <a:t>ACTS 2:37-41</a:t>
            </a:r>
          </a:p>
          <a:p>
            <a:pPr indent="-342900"/>
            <a:r>
              <a:rPr lang="en-US" sz="3200" b="1" dirty="0" smtClean="0"/>
              <a:t>CONSCIENCE PIERCED</a:t>
            </a:r>
          </a:p>
          <a:p>
            <a:pPr indent="-342900"/>
            <a:r>
              <a:rPr lang="en-US" sz="3200" b="1" dirty="0" smtClean="0"/>
              <a:t>ASKED</a:t>
            </a:r>
          </a:p>
          <a:p>
            <a:pPr indent="-342900"/>
            <a:r>
              <a:rPr lang="en-US" sz="3200" b="1" dirty="0" smtClean="0"/>
              <a:t>RECEIVED THE ANSWER</a:t>
            </a:r>
          </a:p>
        </p:txBody>
      </p:sp>
    </p:spTree>
    <p:extLst>
      <p:ext uri="{BB962C8B-B14F-4D97-AF65-F5344CB8AC3E}">
        <p14:creationId xmlns:p14="http://schemas.microsoft.com/office/powerpoint/2010/main" val="57478778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487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Century Gothic</vt:lpstr>
      <vt:lpstr>Book Antiqua</vt:lpstr>
      <vt:lpstr>Adobe Caslon Pro</vt:lpstr>
      <vt:lpstr>Apothecary</vt:lpstr>
      <vt:lpstr>Reaction To Truth</vt:lpstr>
      <vt:lpstr>3) The Response:  Procrastinate</vt:lpstr>
      <vt:lpstr>Procrastination</vt:lpstr>
      <vt:lpstr>4) The Response:  Decline</vt:lpstr>
      <vt:lpstr>People Decline Christ For Many Reasons;  A Major Danger In Worldly Achievement</vt:lpstr>
      <vt:lpstr>5) The Response:  Wrest The Scriptures</vt:lpstr>
      <vt:lpstr>When People Don’t Like It, They Change It!</vt:lpstr>
      <vt:lpstr>6) The Response:  Gladly Accept</vt:lpstr>
      <vt:lpstr>The Early Converts On Pentecost</vt:lpstr>
      <vt:lpstr>The Like Reaction…</vt:lpstr>
      <vt:lpstr>What Is Your Reaction To God’s Truth Regarding…</vt:lpstr>
      <vt:lpstr>Your Reaction To God’s Truth Does Matter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J. Wallace</dc:creator>
  <cp:lastModifiedBy>Steven J. Wallace</cp:lastModifiedBy>
  <cp:revision>6</cp:revision>
  <dcterms:created xsi:type="dcterms:W3CDTF">2012-08-11T19:00:44Z</dcterms:created>
  <dcterms:modified xsi:type="dcterms:W3CDTF">2012-08-12T00:49:34Z</dcterms:modified>
</cp:coreProperties>
</file>